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8" r:id="rId4"/>
    <p:sldId id="271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07/04/15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07/04/15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07/04/15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07/04/15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07/04/15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07/04/15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07/04/15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07/04/15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07/04/15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07/04/15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07/04/15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07/04/15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oc.ac.uk/about-us/about-us" TargetMode="External"/><Relationship Id="rId4" Type="http://schemas.openxmlformats.org/officeDocument/2006/relationships/hyperlink" Target="http://www.nspe.org/resources/ethics/code-ethics" TargetMode="External"/><Relationship Id="rId5" Type="http://schemas.openxmlformats.org/officeDocument/2006/relationships/hyperlink" Target="http://www.gizmag.com/solar-power-linux-brain-autonomous-robot-sailboat-aims-to-conquer-the-atlantic/10517/" TargetMode="External"/><Relationship Id="rId6" Type="http://schemas.openxmlformats.org/officeDocument/2006/relationships/hyperlink" Target="http://www.roboat.at/en/presse/" TargetMode="External"/><Relationship Id="rId7" Type="http://schemas.openxmlformats.org/officeDocument/2006/relationships/hyperlink" Target="http://sailing.about.com/od/typesofsailboats/ss/Ruddertypes_5.htm%23step-heading" TargetMode="External"/><Relationship Id="rId8" Type="http://schemas.openxmlformats.org/officeDocument/2006/relationships/hyperlink" Target="http://bit.ly/%E2%80%8B1BrsSA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reenreport.it/_archivio2009/index.php?page=default&amp;id=714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8.jpeg"/><Relationship Id="rId5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8915"/>
            <a:ext cx="7543800" cy="2593975"/>
          </a:xfrm>
        </p:spPr>
        <p:txBody>
          <a:bodyPr/>
          <a:lstStyle/>
          <a:p>
            <a:r>
              <a:rPr lang="en-US" dirty="0" smtClean="0"/>
              <a:t>Autonomous Sailboat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14231"/>
            <a:ext cx="6771048" cy="18470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Roberto </a:t>
            </a:r>
            <a:r>
              <a:rPr lang="en-US" dirty="0"/>
              <a:t>Giordano</a:t>
            </a:r>
          </a:p>
          <a:p>
            <a:r>
              <a:rPr lang="en-US" dirty="0" err="1"/>
              <a:t>Gizem</a:t>
            </a:r>
            <a:r>
              <a:rPr lang="en-US" dirty="0"/>
              <a:t> Ozturk</a:t>
            </a:r>
          </a:p>
          <a:p>
            <a:r>
              <a:rPr lang="en-US" dirty="0"/>
              <a:t>Gary Jonathan Rabone</a:t>
            </a:r>
          </a:p>
          <a:p>
            <a:r>
              <a:rPr lang="en-US" dirty="0"/>
              <a:t>Marc Navarrete Hill</a:t>
            </a:r>
          </a:p>
          <a:p>
            <a:r>
              <a:rPr lang="en-US" dirty="0"/>
              <a:t>Imre Asztalos</a:t>
            </a:r>
          </a:p>
          <a:p>
            <a:r>
              <a:rPr lang="en-US" dirty="0"/>
              <a:t>Thies Gunther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6223990" y="2472584"/>
            <a:ext cx="53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European Project Semester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9379" y="5453412"/>
            <a:ext cx="694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T5</a:t>
            </a:r>
            <a:endParaRPr lang="en-US" sz="4000" dirty="0"/>
          </a:p>
        </p:txBody>
      </p:sp>
      <p:pic>
        <p:nvPicPr>
          <p:cNvPr id="7" name="Picture 6" descr="Screen Shot 2015-04-05 at 13.35.3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03" y="527050"/>
            <a:ext cx="3619500" cy="105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212065">
            <a:off x="8498628" y="627464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2015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3043360"/>
            <a:ext cx="3851275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6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457"/>
            <a:ext cx="7620000" cy="4800600"/>
          </a:xfrm>
        </p:spPr>
        <p:txBody>
          <a:bodyPr/>
          <a:lstStyle/>
          <a:p>
            <a:r>
              <a:rPr lang="en-US" dirty="0" smtClean="0"/>
              <a:t>SWOT ANALYSIS</a:t>
            </a:r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449379" y="5453412"/>
            <a:ext cx="694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T5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6223990" y="2472584"/>
            <a:ext cx="53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European Project Semester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212065">
            <a:off x="8498628" y="627464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2015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04" y="1597046"/>
            <a:ext cx="7215957" cy="514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3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&amp; </a:t>
            </a:r>
            <a:r>
              <a:rPr lang="en-US" dirty="0" smtClean="0"/>
              <a:t>Deontology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u="sng" dirty="0" smtClean="0"/>
              <a:t>General Code of Conduct: </a:t>
            </a:r>
          </a:p>
          <a:p>
            <a:pPr marL="114300" indent="0">
              <a:buNone/>
            </a:pPr>
            <a:endParaRPr lang="en-US" b="1" u="sng" dirty="0" smtClean="0"/>
          </a:p>
          <a:p>
            <a:r>
              <a:rPr lang="en-US" dirty="0" smtClean="0"/>
              <a:t>Environmental</a:t>
            </a:r>
          </a:p>
          <a:p>
            <a:endParaRPr lang="en-US" dirty="0"/>
          </a:p>
          <a:p>
            <a:r>
              <a:rPr lang="en-US" dirty="0" smtClean="0"/>
              <a:t>Engineering</a:t>
            </a:r>
          </a:p>
          <a:p>
            <a:endParaRPr lang="en-US" dirty="0"/>
          </a:p>
          <a:p>
            <a:r>
              <a:rPr lang="en-US" dirty="0" smtClean="0"/>
              <a:t>Sales &amp; Marketing</a:t>
            </a:r>
          </a:p>
          <a:p>
            <a:endParaRPr lang="en-US" dirty="0"/>
          </a:p>
          <a:p>
            <a:r>
              <a:rPr lang="en-US" dirty="0" smtClean="0"/>
              <a:t>Academic </a:t>
            </a:r>
          </a:p>
          <a:p>
            <a:endParaRPr lang="en-US" dirty="0"/>
          </a:p>
          <a:p>
            <a:r>
              <a:rPr lang="en-US" dirty="0" smtClean="0"/>
              <a:t>Liability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49379" y="5453412"/>
            <a:ext cx="694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T5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6223990" y="2472584"/>
            <a:ext cx="53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European Project Semester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212065">
            <a:off x="8498628" y="627464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5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Eco-efficacy </a:t>
            </a:r>
            <a:r>
              <a:rPr lang="en-US" dirty="0" smtClean="0"/>
              <a:t>Measures </a:t>
            </a:r>
            <a:r>
              <a:rPr lang="en-US" dirty="0"/>
              <a:t>for </a:t>
            </a:r>
            <a:r>
              <a:rPr lang="en-US" dirty="0" smtClean="0"/>
              <a:t>Sustainability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7" r="596"/>
          <a:stretch/>
        </p:blipFill>
        <p:spPr>
          <a:xfrm>
            <a:off x="2784107" y="1699261"/>
            <a:ext cx="2964863" cy="2777771"/>
          </a:xfrm>
        </p:spPr>
      </p:pic>
      <p:sp>
        <p:nvSpPr>
          <p:cNvPr id="4" name="TextBox 3"/>
          <p:cNvSpPr txBox="1"/>
          <p:nvPr/>
        </p:nvSpPr>
        <p:spPr>
          <a:xfrm>
            <a:off x="8449379" y="5453412"/>
            <a:ext cx="694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T5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6223990" y="2472584"/>
            <a:ext cx="53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European Project Semester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212065">
            <a:off x="8498628" y="627464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457200" y="4279861"/>
            <a:ext cx="7620000" cy="2022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6128" y="4477032"/>
            <a:ext cx="749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4477032"/>
            <a:ext cx="7620000" cy="2120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b="1" u="sng" dirty="0" smtClean="0"/>
              <a:t>Life Cycle Analysis</a:t>
            </a:r>
          </a:p>
          <a:p>
            <a:r>
              <a:rPr lang="en-US" dirty="0" smtClean="0"/>
              <a:t>Raw Material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Manufacture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748970" y="4477032"/>
            <a:ext cx="7620000" cy="2120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endParaRPr lang="en-US" dirty="0" smtClean="0"/>
          </a:p>
          <a:p>
            <a:r>
              <a:rPr lang="en-US" dirty="0" smtClean="0"/>
              <a:t>Distribution</a:t>
            </a:r>
          </a:p>
          <a:p>
            <a:r>
              <a:rPr lang="en-US" dirty="0" smtClean="0"/>
              <a:t>Use</a:t>
            </a:r>
          </a:p>
          <a:p>
            <a:r>
              <a:rPr lang="en-US" dirty="0" smtClean="0"/>
              <a:t>Disposal</a:t>
            </a:r>
          </a:p>
        </p:txBody>
      </p:sp>
    </p:spTree>
    <p:extLst>
      <p:ext uri="{BB962C8B-B14F-4D97-AF65-F5344CB8AC3E}">
        <p14:creationId xmlns:p14="http://schemas.microsoft.com/office/powerpoint/2010/main" val="71501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Monohull w/ Rigid </a:t>
            </a:r>
            <a:r>
              <a:rPr lang="en-US" dirty="0"/>
              <a:t>W</a:t>
            </a:r>
            <a:r>
              <a:rPr lang="en-US" dirty="0" smtClean="0"/>
              <a:t>ing-Sail</a:t>
            </a:r>
          </a:p>
          <a:p>
            <a:endParaRPr lang="en-US" dirty="0" smtClean="0"/>
          </a:p>
          <a:p>
            <a:r>
              <a:rPr lang="en-US" dirty="0" smtClean="0"/>
              <a:t>Calculations</a:t>
            </a:r>
          </a:p>
          <a:p>
            <a:endParaRPr lang="en-US" dirty="0"/>
          </a:p>
          <a:p>
            <a:r>
              <a:rPr lang="en-US" dirty="0" smtClean="0"/>
              <a:t>Design – Hull &amp; Keel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49379" y="5453412"/>
            <a:ext cx="694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T5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6223990" y="2472584"/>
            <a:ext cx="53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European Project Semester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212065">
            <a:off x="8498628" y="627464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2015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11125690_10205232150917016_578983267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68" y="2126366"/>
            <a:ext cx="3801876" cy="2138348"/>
          </a:xfrm>
          <a:prstGeom prst="rect">
            <a:avLst/>
          </a:prstGeom>
        </p:spPr>
      </p:pic>
      <p:pic>
        <p:nvPicPr>
          <p:cNvPr id="10" name="Picture 9" descr="11141693_10205232153277075_207011005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62452"/>
            <a:ext cx="3801508" cy="2138348"/>
          </a:xfrm>
          <a:prstGeom prst="rect">
            <a:avLst/>
          </a:prstGeom>
        </p:spPr>
      </p:pic>
      <p:pic>
        <p:nvPicPr>
          <p:cNvPr id="11" name="Picture 10" descr="11122147_10205232152717061_1737092570_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36" y="4264714"/>
            <a:ext cx="3801508" cy="213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8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0484"/>
            <a:ext cx="7620000" cy="55368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Blueprints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Material – Yet to be distinguished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49379" y="5453412"/>
            <a:ext cx="694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T5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6223990" y="2472584"/>
            <a:ext cx="53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European Project Semester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212065">
            <a:off x="8498628" y="627464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2015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11097138_10205232586167897_160933205_o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6" t="7931" r="16732" b="2830"/>
          <a:stretch/>
        </p:blipFill>
        <p:spPr>
          <a:xfrm>
            <a:off x="1350240" y="1600200"/>
            <a:ext cx="6443521" cy="442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364774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b="1" u="sng" dirty="0"/>
              <a:t>Achievements: </a:t>
            </a:r>
          </a:p>
          <a:p>
            <a:r>
              <a:rPr lang="en-US" dirty="0" smtClean="0"/>
              <a:t>State </a:t>
            </a:r>
            <a:r>
              <a:rPr lang="en-US" dirty="0"/>
              <a:t>of the </a:t>
            </a:r>
            <a:r>
              <a:rPr lang="en-US" dirty="0" smtClean="0"/>
              <a:t>Art</a:t>
            </a:r>
          </a:p>
          <a:p>
            <a:pPr lvl="1"/>
            <a:r>
              <a:rPr lang="en-US" dirty="0" smtClean="0"/>
              <a:t>Advanced knowledge of boat design and mechanical principles</a:t>
            </a:r>
            <a:endParaRPr lang="en-US" dirty="0"/>
          </a:p>
          <a:p>
            <a:r>
              <a:rPr lang="en-US" dirty="0" smtClean="0"/>
              <a:t>Boat architecture established</a:t>
            </a:r>
            <a:endParaRPr lang="en-US" dirty="0"/>
          </a:p>
          <a:p>
            <a:r>
              <a:rPr lang="en-US" dirty="0" smtClean="0"/>
              <a:t>Finalised </a:t>
            </a:r>
            <a:r>
              <a:rPr lang="en-US" dirty="0"/>
              <a:t>M</a:t>
            </a:r>
            <a:r>
              <a:rPr lang="en-US" dirty="0" smtClean="0"/>
              <a:t>arket Analysis, Sustainability Measures and Ethical Concerns </a:t>
            </a:r>
            <a:endParaRPr lang="en-US" dirty="0"/>
          </a:p>
          <a:p>
            <a:pPr marL="114300" indent="0">
              <a:buNone/>
            </a:pPr>
            <a:endParaRPr lang="en-US" b="1" u="sng" dirty="0" smtClean="0"/>
          </a:p>
          <a:p>
            <a:pPr marL="114300" indent="0">
              <a:buNone/>
            </a:pPr>
            <a:r>
              <a:rPr lang="en-US" b="1" u="sng" dirty="0" smtClean="0"/>
              <a:t>Future </a:t>
            </a:r>
            <a:r>
              <a:rPr lang="en-US" b="1" u="sng" dirty="0"/>
              <a:t>Recommendations/Developments: </a:t>
            </a:r>
          </a:p>
          <a:p>
            <a:r>
              <a:rPr lang="en-US" dirty="0" smtClean="0"/>
              <a:t>Complete viable calculations and </a:t>
            </a:r>
            <a:r>
              <a:rPr lang="en-US" dirty="0"/>
              <a:t>s</a:t>
            </a:r>
            <a:r>
              <a:rPr lang="en-US" dirty="0" smtClean="0"/>
              <a:t>elect/</a:t>
            </a:r>
            <a:r>
              <a:rPr lang="en-US" dirty="0"/>
              <a:t>p</a:t>
            </a:r>
            <a:r>
              <a:rPr lang="en-US" dirty="0" smtClean="0"/>
              <a:t>urchase materials</a:t>
            </a:r>
            <a:endParaRPr lang="en-US" dirty="0"/>
          </a:p>
          <a:p>
            <a:r>
              <a:rPr lang="en-US" dirty="0" smtClean="0"/>
              <a:t>Develop a manufacturing plan for both model and final product</a:t>
            </a:r>
          </a:p>
          <a:p>
            <a:r>
              <a:rPr lang="en-US" dirty="0" smtClean="0"/>
              <a:t>Conduct functional tests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49379" y="5453412"/>
            <a:ext cx="694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T5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6223990" y="2472584"/>
            <a:ext cx="53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European Project Semester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212065">
            <a:off x="8498628" y="627464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3230" y="524794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Thanks for Listening</a:t>
            </a:r>
          </a:p>
          <a:p>
            <a:endParaRPr lang="en-US" sz="1100" dirty="0" smtClean="0"/>
          </a:p>
          <a:p>
            <a:pPr algn="r"/>
            <a:r>
              <a:rPr lang="en-US" sz="4000" dirty="0" smtClean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51106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&amp; </a:t>
            </a:r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[1] </a:t>
            </a:r>
            <a:r>
              <a:rPr lang="en-US" sz="1600" dirty="0"/>
              <a:t>Green Report </a:t>
            </a:r>
            <a:r>
              <a:rPr lang="en-US" sz="1600" dirty="0">
                <a:hlinkClick r:id="rId2"/>
              </a:rPr>
              <a:t>http://www.greenreport.it/_archivio2009/index.php?page=default&amp;id=7141.</a:t>
            </a:r>
          </a:p>
          <a:p>
            <a:r>
              <a:rPr lang="en-US" sz="1600" dirty="0" smtClean="0"/>
              <a:t>[</a:t>
            </a:r>
            <a:r>
              <a:rPr lang="en-US" sz="1600" dirty="0"/>
              <a:t>2</a:t>
            </a:r>
            <a:r>
              <a:rPr lang="en-US" sz="1600" dirty="0" smtClean="0"/>
              <a:t>] </a:t>
            </a:r>
            <a:r>
              <a:rPr lang="en-US" sz="1600" dirty="0"/>
              <a:t>National Geographic Center </a:t>
            </a:r>
            <a:r>
              <a:rPr lang="en-US" sz="1600" dirty="0">
                <a:hlinkClick r:id="rId3"/>
              </a:rPr>
              <a:t>http://noc.ac.uk/about-us/about-us</a:t>
            </a:r>
            <a:endParaRPr lang="en-US" sz="1600" dirty="0">
              <a:hlinkClick r:id="rId3"/>
            </a:endParaRPr>
          </a:p>
          <a:p>
            <a:r>
              <a:rPr lang="en-US" sz="1600" dirty="0" smtClean="0"/>
              <a:t>[3] </a:t>
            </a:r>
            <a:r>
              <a:rPr lang="en-US" sz="1600" dirty="0"/>
              <a:t>Aero-hydrodynamics and the Performance of Sailing </a:t>
            </a:r>
            <a:r>
              <a:rPr lang="en-US" sz="1600" dirty="0" err="1"/>
              <a:t>Yachts:The</a:t>
            </a:r>
            <a:r>
              <a:rPr lang="en-US" sz="1600" dirty="0"/>
              <a:t> Science Behind Sailing Yachts and their </a:t>
            </a:r>
            <a:r>
              <a:rPr lang="en-US" sz="1600" dirty="0" err="1"/>
              <a:t>Design;Fabio</a:t>
            </a:r>
            <a:r>
              <a:rPr lang="en-US" sz="1600" dirty="0"/>
              <a:t> Fossati;2009;Page </a:t>
            </a:r>
            <a:r>
              <a:rPr lang="en-US" sz="1600" dirty="0" smtClean="0"/>
              <a:t>325</a:t>
            </a:r>
          </a:p>
          <a:p>
            <a:r>
              <a:rPr lang="en-US" sz="1600" dirty="0" smtClean="0"/>
              <a:t>[</a:t>
            </a:r>
            <a:r>
              <a:rPr lang="en-US" sz="1600" dirty="0"/>
              <a:t>4</a:t>
            </a:r>
            <a:r>
              <a:rPr lang="en-US" sz="1600" dirty="0" smtClean="0"/>
              <a:t>] </a:t>
            </a:r>
            <a:r>
              <a:rPr lang="en-US" sz="1600" dirty="0">
                <a:hlinkClick r:id="rId4"/>
              </a:rPr>
              <a:t>http://www.nspe.org/resources/ethics/code-ethics; [Accessed 5th April 2015]</a:t>
            </a:r>
          </a:p>
          <a:p>
            <a:r>
              <a:rPr lang="en-US" sz="1600" dirty="0" smtClean="0"/>
              <a:t>[</a:t>
            </a:r>
            <a:r>
              <a:rPr lang="en-US" sz="1600" dirty="0"/>
              <a:t>5</a:t>
            </a:r>
            <a:r>
              <a:rPr lang="en-US" sz="1600" dirty="0" smtClean="0"/>
              <a:t>] </a:t>
            </a:r>
            <a:r>
              <a:rPr lang="en-US" sz="1600" dirty="0">
                <a:hlinkClick r:id="rId5"/>
              </a:rPr>
              <a:t>http://www.gizmag.com/solar-power-linux-brain-autonomous-robot-sailboat-aims-to-conquer-the-atlantic/10517/; [Accessed 5th April 2015]</a:t>
            </a:r>
          </a:p>
          <a:p>
            <a:r>
              <a:rPr lang="en-US" sz="1600" dirty="0" smtClean="0"/>
              <a:t>[</a:t>
            </a:r>
            <a:r>
              <a:rPr lang="en-US" sz="1600" dirty="0"/>
              <a:t>6</a:t>
            </a:r>
            <a:r>
              <a:rPr lang="en-US" sz="1600" dirty="0" smtClean="0"/>
              <a:t>] </a:t>
            </a:r>
            <a:r>
              <a:rPr lang="en-US" sz="1600" dirty="0">
                <a:hlinkClick r:id="rId6"/>
              </a:rPr>
              <a:t>http://www.roboat.at/en/presse/; [Accessed 5th April 2015]</a:t>
            </a:r>
          </a:p>
          <a:p>
            <a:r>
              <a:rPr lang="en-US" sz="1600" dirty="0" smtClean="0"/>
              <a:t>[</a:t>
            </a:r>
            <a:r>
              <a:rPr lang="en-US" sz="1600" dirty="0"/>
              <a:t>7</a:t>
            </a:r>
            <a:r>
              <a:rPr lang="en-US" sz="1600" dirty="0" smtClean="0"/>
              <a:t>] </a:t>
            </a:r>
            <a:r>
              <a:rPr lang="en-US" sz="1600" dirty="0">
                <a:hlinkClick r:id="rId7"/>
              </a:rPr>
              <a:t>http://sailing.about.com/od/typesofsailboats/ss/Ruddertypes_5.htm#step-heading; [Accessed 3rd April 2015</a:t>
            </a:r>
            <a:r>
              <a:rPr lang="en-US" sz="1600" dirty="0" smtClean="0">
                <a:hlinkClick r:id="rId7"/>
              </a:rPr>
              <a:t>]</a:t>
            </a:r>
          </a:p>
          <a:p>
            <a:r>
              <a:rPr lang="en-US" sz="1600" dirty="0" smtClean="0"/>
              <a:t>[8] </a:t>
            </a:r>
            <a:r>
              <a:rPr lang="en-US" sz="1600" dirty="0"/>
              <a:t>Technologies for Autonomous Sailing: Wings and Wind Sensors </a:t>
            </a:r>
            <a:r>
              <a:rPr lang="en-US" sz="1600" dirty="0" smtClean="0">
                <a:hlinkClick r:id="rId8"/>
              </a:rPr>
              <a:t>http</a:t>
            </a:r>
            <a:r>
              <a:rPr lang="en-US" sz="1600" dirty="0">
                <a:hlinkClick r:id="rId8"/>
              </a:rPr>
              <a:t>:// bit.ly/ </a:t>
            </a:r>
            <a:r>
              <a:rPr lang="en-US" sz="1600" dirty="0" smtClean="0">
                <a:hlinkClick r:id="rId8"/>
              </a:rPr>
              <a:t>1BrsSAs</a:t>
            </a:r>
            <a:endParaRPr lang="en-US" sz="1600" dirty="0" smtClean="0"/>
          </a:p>
          <a:p>
            <a:r>
              <a:rPr lang="en-US" sz="1600" dirty="0" smtClean="0"/>
              <a:t>[9] </a:t>
            </a:r>
            <a:r>
              <a:rPr lang="en-US" sz="1600" dirty="0"/>
              <a:t>Larsson, Ralf and </a:t>
            </a:r>
            <a:r>
              <a:rPr lang="en-US" sz="1600" dirty="0" err="1"/>
              <a:t>Eliasson</a:t>
            </a:r>
            <a:r>
              <a:rPr lang="en-US" sz="1600" dirty="0"/>
              <a:t>, Principle of Yacht Design, 2000</a:t>
            </a:r>
            <a:endParaRPr lang="en-US" sz="1600" dirty="0">
              <a:hlinkClick r:id="rId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9379" y="5453412"/>
            <a:ext cx="694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T5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6223990" y="2472584"/>
            <a:ext cx="53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European Project Semester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212065">
            <a:off x="8498628" y="627464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6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Crew</a:t>
            </a:r>
          </a:p>
          <a:p>
            <a:r>
              <a:rPr lang="en-US" dirty="0" smtClean="0"/>
              <a:t>Objective</a:t>
            </a:r>
            <a:endParaRPr lang="en-US" dirty="0"/>
          </a:p>
          <a:p>
            <a:r>
              <a:rPr lang="en-US" dirty="0" smtClean="0"/>
              <a:t>State </a:t>
            </a:r>
            <a:r>
              <a:rPr lang="en-US" dirty="0"/>
              <a:t>of the Art </a:t>
            </a:r>
            <a:endParaRPr lang="en-US" dirty="0" smtClean="0"/>
          </a:p>
          <a:p>
            <a:r>
              <a:rPr lang="en-US" dirty="0" smtClean="0"/>
              <a:t>Project Management</a:t>
            </a:r>
            <a:endParaRPr lang="en-US" dirty="0"/>
          </a:p>
          <a:p>
            <a:r>
              <a:rPr lang="en-US" dirty="0" smtClean="0"/>
              <a:t>Marketing Analysis</a:t>
            </a:r>
            <a:endParaRPr lang="en-US" dirty="0"/>
          </a:p>
          <a:p>
            <a:r>
              <a:rPr lang="en-US" dirty="0" smtClean="0"/>
              <a:t>Ethics </a:t>
            </a:r>
            <a:r>
              <a:rPr lang="en-US" dirty="0"/>
              <a:t>&amp; </a:t>
            </a:r>
            <a:r>
              <a:rPr lang="en-US" dirty="0" smtClean="0"/>
              <a:t>Deontology</a:t>
            </a:r>
            <a:endParaRPr lang="en-US" dirty="0"/>
          </a:p>
          <a:p>
            <a:r>
              <a:rPr lang="en-US" dirty="0" smtClean="0"/>
              <a:t>Eco-efficacy measures for Sustainability</a:t>
            </a:r>
          </a:p>
          <a:p>
            <a:r>
              <a:rPr lang="en-US" dirty="0" smtClean="0"/>
              <a:t>Project Development</a:t>
            </a:r>
          </a:p>
          <a:p>
            <a:r>
              <a:rPr lang="en-US" dirty="0" smtClean="0"/>
              <a:t>Conclusion </a:t>
            </a:r>
            <a:r>
              <a:rPr lang="en-US" dirty="0"/>
              <a:t>(Achievements and Future Work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References &amp; Bibliography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49379" y="5453412"/>
            <a:ext cx="694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T5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6223990" y="2472584"/>
            <a:ext cx="53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European Project Semester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212065">
            <a:off x="8498628" y="627464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0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u="sng" dirty="0" smtClean="0"/>
              <a:t>Six Team Members</a:t>
            </a:r>
          </a:p>
          <a:p>
            <a:r>
              <a:rPr lang="en-US" dirty="0" smtClean="0"/>
              <a:t>Interdisciplinary Fields</a:t>
            </a:r>
          </a:p>
          <a:p>
            <a:pPr lvl="1"/>
            <a:r>
              <a:rPr lang="en-US" dirty="0" smtClean="0"/>
              <a:t>Mechanical</a:t>
            </a:r>
          </a:p>
          <a:p>
            <a:pPr lvl="1"/>
            <a:r>
              <a:rPr lang="en-US" dirty="0" smtClean="0"/>
              <a:t>Electrical</a:t>
            </a:r>
          </a:p>
          <a:p>
            <a:pPr lvl="1"/>
            <a:r>
              <a:rPr lang="en-US" dirty="0" smtClean="0"/>
              <a:t>Industrial &amp; Design</a:t>
            </a:r>
          </a:p>
          <a:p>
            <a:pPr lvl="1"/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Sales &amp; Marketing</a:t>
            </a:r>
          </a:p>
          <a:p>
            <a:r>
              <a:rPr lang="en-US" dirty="0" smtClean="0"/>
              <a:t>Mixed Cultures</a:t>
            </a:r>
            <a:endParaRPr lang="en-US" dirty="0"/>
          </a:p>
          <a:p>
            <a:pPr lvl="1"/>
            <a:r>
              <a:rPr lang="en-US" dirty="0" smtClean="0"/>
              <a:t>Languages </a:t>
            </a:r>
          </a:p>
          <a:p>
            <a:pPr lvl="1"/>
            <a:r>
              <a:rPr lang="en-US" dirty="0" smtClean="0"/>
              <a:t>Backgrounds</a:t>
            </a:r>
          </a:p>
          <a:p>
            <a:pPr lvl="1"/>
            <a:r>
              <a:rPr lang="en-US" dirty="0" smtClean="0"/>
              <a:t>Styles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779212">
            <a:off x="3983522" y="1615505"/>
            <a:ext cx="4140827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7200" dirty="0"/>
              <a:t>1</a:t>
            </a:r>
            <a:r>
              <a:rPr lang="en-US" sz="7200" dirty="0" smtClean="0"/>
              <a:t> Team</a:t>
            </a:r>
          </a:p>
          <a:p>
            <a:pPr algn="ctr"/>
            <a:r>
              <a:rPr lang="en-US" sz="7200" dirty="0" smtClean="0"/>
              <a:t> -------------</a:t>
            </a:r>
          </a:p>
          <a:p>
            <a:pPr algn="ctr"/>
            <a:r>
              <a:rPr lang="en-US" sz="7200" dirty="0"/>
              <a:t>1</a:t>
            </a:r>
            <a:r>
              <a:rPr lang="en-US" sz="7200" dirty="0" smtClean="0"/>
              <a:t> Goal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8449379" y="5453412"/>
            <a:ext cx="694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T5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6223990" y="2472584"/>
            <a:ext cx="53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European Project Semester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212065">
            <a:off x="8498628" y="627464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3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3671"/>
            <a:ext cx="7620000" cy="1143000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49379" y="5453412"/>
            <a:ext cx="694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T5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6223990" y="2472584"/>
            <a:ext cx="53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European Project Semester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212065">
            <a:off x="8498628" y="627464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2015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86438"/>
            <a:ext cx="8449379" cy="597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6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3671"/>
            <a:ext cx="7620000" cy="1143000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49379" y="5453412"/>
            <a:ext cx="694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T5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6223990" y="2472584"/>
            <a:ext cx="53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European Project Semester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212065">
            <a:off x="8498628" y="627464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2015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786438"/>
            <a:ext cx="8449379" cy="5970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86438"/>
            <a:ext cx="8449379" cy="597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1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 of our Boat</a:t>
            </a:r>
          </a:p>
          <a:p>
            <a:pPr lvl="1"/>
            <a:r>
              <a:rPr lang="en-US" dirty="0" smtClean="0"/>
              <a:t>Hull</a:t>
            </a:r>
          </a:p>
          <a:p>
            <a:pPr lvl="1"/>
            <a:r>
              <a:rPr lang="en-US" dirty="0" smtClean="0"/>
              <a:t>Keel</a:t>
            </a:r>
          </a:p>
          <a:p>
            <a:pPr lvl="1"/>
            <a:r>
              <a:rPr lang="en-US" dirty="0" smtClean="0"/>
              <a:t>Rudder</a:t>
            </a:r>
          </a:p>
          <a:p>
            <a:pPr lvl="1"/>
            <a:r>
              <a:rPr lang="en-US" dirty="0" smtClean="0"/>
              <a:t>Mast</a:t>
            </a:r>
          </a:p>
          <a:p>
            <a:pPr lvl="1"/>
            <a:r>
              <a:rPr lang="en-US" dirty="0" smtClean="0"/>
              <a:t>Rigid Wing-sail</a:t>
            </a:r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r>
              <a:rPr lang="en-US" dirty="0" smtClean="0"/>
              <a:t>Comprehend Electrical Devices</a:t>
            </a:r>
          </a:p>
          <a:p>
            <a:pPr lvl="2"/>
            <a:r>
              <a:rPr lang="en-US" dirty="0" smtClean="0"/>
              <a:t>Systems</a:t>
            </a:r>
          </a:p>
          <a:p>
            <a:pPr lvl="2"/>
            <a:r>
              <a:rPr lang="en-US" dirty="0" smtClean="0"/>
              <a:t>Wind sensor</a:t>
            </a:r>
          </a:p>
          <a:p>
            <a:pPr lvl="2"/>
            <a:r>
              <a:rPr lang="en-US" dirty="0" smtClean="0"/>
              <a:t>Batteries</a:t>
            </a:r>
          </a:p>
          <a:p>
            <a:pPr lvl="2"/>
            <a:r>
              <a:rPr lang="en-US" dirty="0" smtClean="0"/>
              <a:t>Solar panel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pPr marL="411480" lvl="1" indent="0" algn="just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449379" y="5453412"/>
            <a:ext cx="694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T5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6223990" y="2472584"/>
            <a:ext cx="53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European Project Semester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212065">
            <a:off x="8498628" y="627464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2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Principles</a:t>
            </a:r>
          </a:p>
          <a:p>
            <a:pPr lvl="1"/>
            <a:r>
              <a:rPr lang="en-US" dirty="0" smtClean="0"/>
              <a:t>Hydrostatics</a:t>
            </a:r>
          </a:p>
          <a:p>
            <a:pPr lvl="2"/>
            <a:r>
              <a:rPr lang="en-US" dirty="0" smtClean="0"/>
              <a:t>Buoyancy</a:t>
            </a:r>
          </a:p>
          <a:p>
            <a:pPr lvl="3"/>
            <a:r>
              <a:rPr lang="en-US" dirty="0" smtClean="0"/>
              <a:t>Stability</a:t>
            </a:r>
          </a:p>
          <a:p>
            <a:pPr lvl="3"/>
            <a:r>
              <a:rPr lang="en-US" dirty="0" smtClean="0"/>
              <a:t>Centre of Gravity</a:t>
            </a:r>
          </a:p>
          <a:p>
            <a:pPr marL="1051560" lvl="3" indent="0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Aerodynamics</a:t>
            </a:r>
          </a:p>
          <a:p>
            <a:pPr lvl="3"/>
            <a:endParaRPr lang="en-US" sz="1000" dirty="0" smtClean="0"/>
          </a:p>
          <a:p>
            <a:pPr lvl="1"/>
            <a:r>
              <a:rPr lang="en-US" dirty="0" smtClean="0"/>
              <a:t>Dynamics &amp; Static Equilibrium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49379" y="5453412"/>
            <a:ext cx="694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T5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6223990" y="2472584"/>
            <a:ext cx="53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European Project Semester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212065">
            <a:off x="8498628" y="627464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2015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5168" y="4503236"/>
            <a:ext cx="4273164" cy="2254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7200" y="790150"/>
            <a:ext cx="25400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5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Scope </a:t>
            </a:r>
          </a:p>
          <a:p>
            <a:endParaRPr lang="en-US" dirty="0" smtClean="0"/>
          </a:p>
          <a:p>
            <a:r>
              <a:rPr lang="en-US" dirty="0" smtClean="0"/>
              <a:t>Budgeting</a:t>
            </a:r>
          </a:p>
          <a:p>
            <a:endParaRPr lang="en-US" dirty="0" smtClean="0"/>
          </a:p>
          <a:p>
            <a:r>
              <a:rPr lang="en-US" dirty="0" smtClean="0"/>
              <a:t>Risk </a:t>
            </a:r>
          </a:p>
          <a:p>
            <a:endParaRPr lang="en-US" dirty="0" smtClean="0"/>
          </a:p>
          <a:p>
            <a:r>
              <a:rPr lang="en-US" dirty="0" smtClean="0"/>
              <a:t>People/Communication</a:t>
            </a:r>
          </a:p>
          <a:p>
            <a:endParaRPr lang="en-US" dirty="0"/>
          </a:p>
          <a:p>
            <a:r>
              <a:rPr lang="en-US" dirty="0" smtClean="0"/>
              <a:t>Stakeholders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49379" y="5453412"/>
            <a:ext cx="694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T5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6223990" y="2472584"/>
            <a:ext cx="53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European Project Semester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212065">
            <a:off x="8498628" y="627464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2015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0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PEST ANALYSIS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Competitors</a:t>
            </a:r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Segmentation</a:t>
            </a:r>
          </a:p>
          <a:p>
            <a:pPr lvl="1"/>
            <a:r>
              <a:rPr lang="en-US" dirty="0" smtClean="0"/>
              <a:t>Business 2 Business </a:t>
            </a:r>
          </a:p>
          <a:p>
            <a:pPr lvl="2"/>
            <a:r>
              <a:rPr lang="en-US" dirty="0" smtClean="0"/>
              <a:t>R&amp;D – Security – Fish Farms – Renewable Energy – Climate Change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49379" y="5453412"/>
            <a:ext cx="694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T5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6223990" y="2472584"/>
            <a:ext cx="53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European Project Semester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212065">
            <a:off x="8498628" y="627464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2015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2440"/>
            <a:ext cx="3379282" cy="1034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89" y="3731539"/>
            <a:ext cx="2199850" cy="1284959"/>
          </a:xfrm>
          <a:prstGeom prst="rect">
            <a:avLst/>
          </a:prstGeom>
        </p:spPr>
      </p:pic>
      <p:pic>
        <p:nvPicPr>
          <p:cNvPr id="9" name="Picture 8" descr="Screen Shot 2015-04-05 at 15.32.0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33A5E5"/>
              </a:clrFrom>
              <a:clrTo>
                <a:srgbClr val="33A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0" y="3549139"/>
            <a:ext cx="2146300" cy="14732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641191"/>
              </p:ext>
            </p:extLst>
          </p:nvPr>
        </p:nvGraphicFramePr>
        <p:xfrm>
          <a:off x="457200" y="2138680"/>
          <a:ext cx="762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Political : EU Maritime</a:t>
                      </a:r>
                      <a:r>
                        <a:rPr lang="en-US" baseline="0" dirty="0" smtClean="0"/>
                        <a:t>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 : R&amp;D</a:t>
                      </a:r>
                      <a:r>
                        <a:rPr lang="en-US" baseline="0" dirty="0" smtClean="0"/>
                        <a:t> in Renewables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: Climate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Technological : Marine/Robotic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66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502</TotalTime>
  <Words>603</Words>
  <Application>Microsoft Macintosh PowerPoint</Application>
  <PresentationFormat>On-screen Show (4:3)</PresentationFormat>
  <Paragraphs>203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Autonomous Sailboat </vt:lpstr>
      <vt:lpstr>Summary</vt:lpstr>
      <vt:lpstr>Our Crew</vt:lpstr>
      <vt:lpstr>Objective</vt:lpstr>
      <vt:lpstr>Objective</vt:lpstr>
      <vt:lpstr>State of the Art</vt:lpstr>
      <vt:lpstr>State of the Art</vt:lpstr>
      <vt:lpstr>Project Management</vt:lpstr>
      <vt:lpstr>Marketing Analysis</vt:lpstr>
      <vt:lpstr>Marketing Analysis</vt:lpstr>
      <vt:lpstr>Ethics &amp; Deontology</vt:lpstr>
      <vt:lpstr>Eco-efficacy Measures for Sustainability</vt:lpstr>
      <vt:lpstr>Project Development</vt:lpstr>
      <vt:lpstr>Project Development</vt:lpstr>
      <vt:lpstr>Conclusion</vt:lpstr>
      <vt:lpstr>References &amp; Bibliography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Sailboat </dc:title>
  <dc:creator>Jonny Rabone</dc:creator>
  <cp:lastModifiedBy>Jonny Rabone</cp:lastModifiedBy>
  <cp:revision>21</cp:revision>
  <dcterms:created xsi:type="dcterms:W3CDTF">2015-04-05T12:31:51Z</dcterms:created>
  <dcterms:modified xsi:type="dcterms:W3CDTF">2015-04-07T10:48:21Z</dcterms:modified>
</cp:coreProperties>
</file>